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765" r:id="rId3"/>
    <p:sldId id="800" r:id="rId4"/>
    <p:sldId id="801" r:id="rId5"/>
    <p:sldId id="802" r:id="rId6"/>
    <p:sldId id="804" r:id="rId7"/>
    <p:sldId id="803" r:id="rId8"/>
    <p:sldId id="73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B247-53D4-49EF-9D23-AFCE111F2BB8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458A-4B2C-4421-992C-DE7738DEC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8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>
            <a:extLst>
              <a:ext uri="{FF2B5EF4-FFF2-40B4-BE49-F238E27FC236}">
                <a16:creationId xmlns:a16="http://schemas.microsoft.com/office/drawing/2014/main" id="{198E95A9-8416-49AB-A6D8-B072A19F1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7411" name="Rectangle 2051">
            <a:extLst>
              <a:ext uri="{FF2B5EF4-FFF2-40B4-BE49-F238E27FC236}">
                <a16:creationId xmlns:a16="http://schemas.microsoft.com/office/drawing/2014/main" id="{79A7F0F5-0456-413E-B456-220CC903D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7" tIns="45718" rIns="91437" bIns="45718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DEB37-161C-4124-AB00-69C67317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97BCD3-C703-450B-8F63-42DB2EE4F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47BCB-BB60-4CA5-A494-A3E6C024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6434-C1BF-41A7-85F3-3399CB129D94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79C24-A3E9-4F6A-95F4-F32C83DC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31131-6EDF-4445-81F6-B09630F4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3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4595-BC75-4219-903A-FF2D0648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ED335-773F-4653-989C-020D4B6AC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0BAA9-B5A8-4E40-BCDD-06986567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133-93EA-40DB-8862-BBBB88089B7E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CB315-D521-4C4C-8372-9357044A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2B477-1698-4C64-8D76-FB7129A9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B93E8D-38EF-4DA0-B973-8F40920C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31ECB9-4884-4D20-8024-7CD704F23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29F7-192C-401E-B8A8-AA0153FC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25CE-CD13-484D-8665-FA6B914E6D63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3C0C9-0E3C-40A7-A7C3-6FFE619C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1F32F-E210-4FF9-A2CD-6B1A107C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4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09CCF-BB4C-4462-A2FA-9F78775391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BB6A8-A4F3-49AB-93C4-6B32B36EB2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AC55D-358F-490A-A63B-792E1FA610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2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5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1" y="1600205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B79B4E-13A8-424F-A4D4-4DE83EF7E9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8BBD7-B023-4A97-AA83-9D2AB23E25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3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5FF01-4CD2-4704-907D-5981795004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8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69E5B-90C4-4FF2-B0C7-045C5789A8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5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92CCF-DC9C-45E2-A637-69643D4FFC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5EDC0-431D-4BED-9FEE-71078F9B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26B65-DC5C-47F2-A8FB-91928A09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7DCCAB-2081-41B2-A1A3-09B0799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D76-7FA0-42A9-AA90-143F8ABABFF5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E8B77-C278-45F0-BC38-4D14A095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A428C-0F6C-4104-BC7B-62A3AD7A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2D071-6B53-44AC-BCE6-D16502DAA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7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CA922-F077-4305-BF89-42E8523427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799" y="274643"/>
            <a:ext cx="29718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3" y="274643"/>
            <a:ext cx="87122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F8B1B-2BB1-449E-BD32-1A022AEDE3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00DAD-BA71-4310-8DA7-D0863D556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3E390-A06F-4E58-ACE6-EDE25BDCD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5C10D-32C0-4B52-B862-88E9667C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9F9A-5CB4-40D3-8253-D3C2704F6377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0FAC5-9CCF-4B73-A92F-65259F9C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7DB30-F876-430D-9F3A-767336A4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6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D04C-367E-4C0D-BFE1-B4138878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4D4B9-7A08-452E-8919-ECB1E89DC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3BEB72-A4B5-460D-866E-96233FB9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3C072-8D02-454D-8305-85555340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93A4-2039-4ED9-8A8C-DEA676BBC25E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232E-41EF-417E-8F99-B190E8F7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379C2-189C-40DB-909B-C9D71E3E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AD3A-655C-4891-B8A5-70498E5D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698C7-7A06-4323-B5B8-E337E27F2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96E6E7-EB47-4341-985D-E55C13B4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654CBD-7E4A-40D3-BEDD-E6A98BC89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FF5D77-95BC-444E-A2A6-E7A4FB57F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D00EC1-23FA-4818-AC6C-AB085CBB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5B57-30BA-4583-9ADD-BC47A7BB2B35}" type="datetime1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46A35E-A3C1-43BF-BF31-856BE41A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72FF4D-B2D8-4C3D-92CC-6F752004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1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A475A-9B9B-4CF9-AB49-918DD3D3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AFE865-2015-4689-BC6E-1777E74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74ED-B2F9-47BD-9992-F9F895AD6580}" type="datetime1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6D45A4-03B0-4E74-9102-A27CF205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A4EB57-6867-45AE-A5E2-FB8018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5A7D22-471B-4E0B-B003-74AF5665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C67C-2320-4FF0-8616-0D8B39DE8578}" type="datetime1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F692DE-92FA-4B94-BAAE-E7C30559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3E028D-08AF-4D36-89EF-4A579C4C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2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5C586-4D31-4E34-A78B-92795662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5FA3F-787B-404D-B7C7-9C2FB28A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6FD60D-9850-4CC9-AC4A-D47A0E962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452F4-8A54-4BDC-B9CF-449D0651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501C-A216-4D64-8C1B-249CE8A5570A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8A3E9-6AE4-4343-8649-B5A940AF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B51245-62DC-4491-AA68-2C4D2754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87714-D2D9-4FDD-B394-C5D2AEAD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FB0C2E-47CD-4A12-92F5-DFC61E1EB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18587-74F1-433D-AA64-FB96C729D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CB6007-ED58-462D-9D5E-A6D93410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A721-89AA-439F-89EA-829B47E2B31F}" type="datetime1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160EB-9B41-4C4D-A807-ADB56E58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7BE5C-74C2-453A-B1DB-376BA64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2FEFC-7CFD-4F15-B5C8-0D6A7F76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743814-66F0-47BA-A1A7-5C2A8C1E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A02CF-F3C8-45B1-86A4-E76390C05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A438-7E51-437D-8577-394A5843A735}" type="datetime1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158DC-DCC3-4C90-92BB-4BCF7EADD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A990F-39D9-4619-99AA-72123183A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B4044-92C7-4BC3-B06F-0F29D69CC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0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32F35-B410-48E2-B4F9-0DCF56E18EF7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19.02.2025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94555014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sib.ru/press_center/pub_icons/625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>
            <a:extLst>
              <a:ext uri="{FF2B5EF4-FFF2-40B4-BE49-F238E27FC236}">
                <a16:creationId xmlns:a16="http://schemas.microsoft.com/office/drawing/2014/main" id="{9968DBE7-BDFA-4BB8-9C20-A28146FAB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1158" y="731837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062F4119-05DD-4DF2-AC26-BB7AC6E2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33603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E182F7-FF99-409E-A709-C38E4F71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BCF90105-9C0B-44B0-9462-75C21E89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3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20 февраля 2025 года </a:t>
            </a:r>
          </a:p>
        </p:txBody>
      </p:sp>
      <p:grpSp>
        <p:nvGrpSpPr>
          <p:cNvPr id="4104" name="Group 36">
            <a:extLst>
              <a:ext uri="{FF2B5EF4-FFF2-40B4-BE49-F238E27FC236}">
                <a16:creationId xmlns:a16="http://schemas.microsoft.com/office/drawing/2014/main" id="{D1A7D7A9-8FFC-45FC-B0F8-E74CBF0ECE12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-192088"/>
            <a:ext cx="11620500" cy="2203451"/>
            <a:chOff x="-880" y="-376"/>
            <a:chExt cx="7320" cy="1388"/>
          </a:xfrm>
        </p:grpSpPr>
        <p:sp>
          <p:nvSpPr>
            <p:cNvPr id="4117" name="Rectangle 37">
              <a:extLst>
                <a:ext uri="{FF2B5EF4-FFF2-40B4-BE49-F238E27FC236}">
                  <a16:creationId xmlns:a16="http://schemas.microsoft.com/office/drawing/2014/main" id="{F5BD679B-C294-48DB-A20E-04E8ADDCB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1" lang="ru-RU" altLang="ru-RU" sz="1400" b="1"/>
            </a:p>
          </p:txBody>
        </p:sp>
        <p:sp>
          <p:nvSpPr>
            <p:cNvPr id="5130" name="Rectangle 38">
              <a:extLst>
                <a:ext uri="{FF2B5EF4-FFF2-40B4-BE49-F238E27FC236}">
                  <a16:creationId xmlns:a16="http://schemas.microsoft.com/office/drawing/2014/main" id="{641F634F-4794-4400-84A1-2DB95FE7D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>
              <a:extLst>
                <a:ext uri="{FF2B5EF4-FFF2-40B4-BE49-F238E27FC236}">
                  <a16:creationId xmlns:a16="http://schemas.microsoft.com/office/drawing/2014/main" id="{84E4F7D7-3041-4BA6-9396-E22CEF9F8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>
              <a:extLst>
                <a:ext uri="{FF2B5EF4-FFF2-40B4-BE49-F238E27FC236}">
                  <a16:creationId xmlns:a16="http://schemas.microsoft.com/office/drawing/2014/main" id="{6B6FCAB5-95B4-400B-B6C4-C6E6BF79F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80" y="-376"/>
              <a:ext cx="7320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20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Федеральная служба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2000" b="1" dirty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технологическому и атомному надзору. Забайкальское управление Ростехнадзора  </a:t>
              </a:r>
            </a:p>
          </p:txBody>
        </p:sp>
        <p:pic>
          <p:nvPicPr>
            <p:cNvPr id="4125" name="Picture 41" descr="fsetan_emblema2007">
              <a:extLst>
                <a:ext uri="{FF2B5EF4-FFF2-40B4-BE49-F238E27FC236}">
                  <a16:creationId xmlns:a16="http://schemas.microsoft.com/office/drawing/2014/main" id="{05AACFF2-B314-4144-AB22-97058EC0E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63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>
            <a:extLst>
              <a:ext uri="{FF2B5EF4-FFF2-40B4-BE49-F238E27FC236}">
                <a16:creationId xmlns:a16="http://schemas.microsoft.com/office/drawing/2014/main" id="{78ADDE7A-67FF-47BC-92F0-8E7894944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2625" y="5300662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0906889B-1DAF-4152-8B4F-60D3A75249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-6223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5268C3-6977-45C0-8D47-39B2D717F83D}"/>
              </a:ext>
            </a:extLst>
          </p:cNvPr>
          <p:cNvSpPr/>
          <p:nvPr/>
        </p:nvSpPr>
        <p:spPr>
          <a:xfrm>
            <a:off x="1881188" y="2057400"/>
            <a:ext cx="8678862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разрешительной деятельности  в сфере предоставления государственных услуг </a:t>
            </a:r>
          </a:p>
        </p:txBody>
      </p:sp>
      <p:pic>
        <p:nvPicPr>
          <p:cNvPr id="4112" name="Picture 25" descr="http://www.gosnadzor.ru/upload/iblock/fd4/slideshow_2.jpg">
            <a:extLst>
              <a:ext uri="{FF2B5EF4-FFF2-40B4-BE49-F238E27FC236}">
                <a16:creationId xmlns:a16="http://schemas.microsoft.com/office/drawing/2014/main" id="{3D6410DC-1129-421A-87A9-6DBB23DD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3886201"/>
            <a:ext cx="15859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2">
            <a:extLst>
              <a:ext uri="{FF2B5EF4-FFF2-40B4-BE49-F238E27FC236}">
                <a16:creationId xmlns:a16="http://schemas.microsoft.com/office/drawing/2014/main" id="{03641E7F-4F80-418E-88B4-1D1C11DC6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91" y="3886201"/>
            <a:ext cx="1552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7">
            <a:extLst>
              <a:ext uri="{FF2B5EF4-FFF2-40B4-BE49-F238E27FC236}">
                <a16:creationId xmlns:a16="http://schemas.microsoft.com/office/drawing/2014/main" id="{B1F6C479-FDB0-4B20-9372-A82050DD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5" y="3886201"/>
            <a:ext cx="1552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Рисунок 4">
            <a:extLst>
              <a:ext uri="{FF2B5EF4-FFF2-40B4-BE49-F238E27FC236}">
                <a16:creationId xmlns:a16="http://schemas.microsoft.com/office/drawing/2014/main" id="{6A54F778-7D2E-47E1-BFE1-992F397A7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2" y="3886201"/>
            <a:ext cx="16176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Рисунок 2">
            <a:extLst>
              <a:ext uri="{FF2B5EF4-FFF2-40B4-BE49-F238E27FC236}">
                <a16:creationId xmlns:a16="http://schemas.microsoft.com/office/drawing/2014/main" id="{A06142CE-A42F-4DB9-88F1-4418ECE97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5" y="3886201"/>
            <a:ext cx="16144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3BF7EB-A75C-4DFB-A0DC-7ECEADF1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4044-92C7-4BC3-B06F-0F29D69CCE9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7745916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109728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РОСТЕХНАДЗОР</a:t>
                </a: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89" y="5949283"/>
            <a:ext cx="738698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518558" y="518485"/>
            <a:ext cx="10338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kern="0" cap="all" dirty="0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Государственные услуги в электронной форме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FC914D-41DB-4331-86EC-9699AFA7D7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615" y="1304378"/>
            <a:ext cx="10666244" cy="16962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2DC527-91CD-40B8-AB7E-D9AC5150D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5361" y="2536326"/>
            <a:ext cx="9127111" cy="3574785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9CD573F-390C-4024-A9BA-4529855CDFBB}"/>
              </a:ext>
            </a:extLst>
          </p:cNvPr>
          <p:cNvCxnSpPr>
            <a:cxnSpLocks/>
          </p:cNvCxnSpPr>
          <p:nvPr/>
        </p:nvCxnSpPr>
        <p:spPr>
          <a:xfrm flipH="1">
            <a:off x="9732085" y="1505714"/>
            <a:ext cx="1500774" cy="79847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A1147DC-86C2-4FE7-BDC4-9725AB77D604}"/>
              </a:ext>
            </a:extLst>
          </p:cNvPr>
          <p:cNvCxnSpPr>
            <a:cxnSpLocks/>
          </p:cNvCxnSpPr>
          <p:nvPr/>
        </p:nvCxnSpPr>
        <p:spPr>
          <a:xfrm flipH="1">
            <a:off x="4244131" y="4093827"/>
            <a:ext cx="806041" cy="65617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4F0CD1-2A55-4954-9241-451591FB26B1}"/>
              </a:ext>
            </a:extLst>
          </p:cNvPr>
          <p:cNvSpPr txBox="1"/>
          <p:nvPr/>
        </p:nvSpPr>
        <p:spPr>
          <a:xfrm>
            <a:off x="3684009" y="837693"/>
            <a:ext cx="609460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https://www.gosnadzor.ru/service/State%20services/index.php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938BAE03-D0A5-4905-AF52-6C9B9002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850" y="5566637"/>
            <a:ext cx="44577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109728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РОСТЕХНАДЗОР</a:t>
                </a: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89" y="5949283"/>
            <a:ext cx="738698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78405" y="532792"/>
            <a:ext cx="10338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kern="0" cap="all" dirty="0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Лицензирование отдельных видов деятельности.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CBD51-D7E0-445F-95A7-E5BF39A49BC4}"/>
              </a:ext>
            </a:extLst>
          </p:cNvPr>
          <p:cNvSpPr txBox="1"/>
          <p:nvPr/>
        </p:nvSpPr>
        <p:spPr>
          <a:xfrm>
            <a:off x="504498" y="1293082"/>
            <a:ext cx="109346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999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марта 2025 года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вступает в силу Постановление Правительства РФ от 21.10.2024 № 1410, которое вносит изменения в Положение, утверждённое постановлением Правительства РФ от 12.10.2020 № 1661 «О лицензировании эксплуатации взрывопожароопасных и химически опасных производственных объектов I, II и III классов опасности». </a:t>
            </a:r>
            <a:endParaRPr lang="ru-RU" dirty="0">
              <a:effectLst/>
            </a:endParaRPr>
          </a:p>
          <a:p>
            <a:pPr indent="449999"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С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марта 2025 года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подаче заявления для получения лицензии больше не потребуется прилагать копии документов, будет достаточно их реквизитов. Также сокращается перечень сведений, подаваемых с заявлением;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С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марта 2025 года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подается по месту регистрации юридического лица или индивидуального  предпринимателя,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зависимости от класса опасности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опасного производственного объекта.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dirty="0">
              <a:effectLst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80F03A-9568-45B1-A9D2-DF7E3ADEF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6597" y="3256372"/>
            <a:ext cx="2409772" cy="10723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1F90D88-DA82-435B-B388-D1B92DF9D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47" y="4964653"/>
            <a:ext cx="3712827" cy="157176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990545C-AEDE-4C35-930E-05C716E8EF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0808" y="4937266"/>
            <a:ext cx="2558642" cy="1599151"/>
          </a:xfrm>
          <a:prstGeom prst="rect">
            <a:avLst/>
          </a:prstGeom>
        </p:spPr>
      </p:pic>
      <p:sp>
        <p:nvSpPr>
          <p:cNvPr id="25" name="Знак ''плюс'' 24">
            <a:extLst>
              <a:ext uri="{FF2B5EF4-FFF2-40B4-BE49-F238E27FC236}">
                <a16:creationId xmlns:a16="http://schemas.microsoft.com/office/drawing/2014/main" id="{3631481C-AD9F-48B2-A4AF-43C1E67BABCE}"/>
              </a:ext>
            </a:extLst>
          </p:cNvPr>
          <p:cNvSpPr/>
          <p:nvPr/>
        </p:nvSpPr>
        <p:spPr>
          <a:xfrm>
            <a:off x="5667582" y="4924057"/>
            <a:ext cx="1569446" cy="152215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8DE65E96-7DD0-4BE5-8C77-5D3BFCFD4F49}"/>
              </a:ext>
            </a:extLst>
          </p:cNvPr>
          <p:cNvSpPr/>
          <p:nvPr/>
        </p:nvSpPr>
        <p:spPr>
          <a:xfrm>
            <a:off x="8675957" y="3096655"/>
            <a:ext cx="1569446" cy="152215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109728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РОСТЕХНАДЗОР</a:t>
                </a: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89" y="5949283"/>
            <a:ext cx="738698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78405" y="493754"/>
            <a:ext cx="10338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kern="0" cap="all" dirty="0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ВЕДЕНИЕ РЕЕСТРА ЭКСПЕРТИЗЫ ПРОМЫШЛЕННОЙ БЕЗОПАСНОСТИ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D42FB5A-D33F-4450-A470-EF437B93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9892"/>
            <a:ext cx="6786694" cy="51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53027E-AC1F-4AEC-A552-58541DFDE896}"/>
              </a:ext>
            </a:extLst>
          </p:cNvPr>
          <p:cNvSpPr txBox="1"/>
          <p:nvPr/>
        </p:nvSpPr>
        <p:spPr>
          <a:xfrm>
            <a:off x="6961952" y="1703982"/>
            <a:ext cx="50478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29.01.2025 № 30 «Об утверждении Административного регламента Федеральной службы по экологическому, технологическому и атомному надзору по предоставлению государственной </a:t>
            </a:r>
            <a:r>
              <a:rPr lang="ru-RU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«Внесение заключения экспертизы промышленной безопасности в реестр заключений экспертизы промышленной безопасности, а также исключение сведений из указанного реестра».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97D846-F82B-413D-B2C1-8B627DC0C2A0}"/>
              </a:ext>
            </a:extLst>
          </p:cNvPr>
          <p:cNvSpPr txBox="1"/>
          <p:nvPr/>
        </p:nvSpPr>
        <p:spPr>
          <a:xfrm>
            <a:off x="6961952" y="5253312"/>
            <a:ext cx="48545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документа 22.02.2025г. </a:t>
            </a:r>
          </a:p>
        </p:txBody>
      </p:sp>
    </p:spTree>
    <p:extLst>
      <p:ext uri="{BB962C8B-B14F-4D97-AF65-F5344CB8AC3E}">
        <p14:creationId xmlns:p14="http://schemas.microsoft.com/office/powerpoint/2010/main" val="428882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109728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РОСТЕХНАДЗОР</a:t>
                </a: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89" y="5949283"/>
            <a:ext cx="738698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78405" y="493754"/>
            <a:ext cx="10338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kern="0" cap="all" dirty="0" err="1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1600" u="sng" kern="0" cap="all" dirty="0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 ДОПУСКА В ЭКСПЛУТАЦИЮ ТЕПЛО- И  ЭНЕРГОУСТАНОВОК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3027E-AC1F-4AEC-A552-58541DFDE896}"/>
              </a:ext>
            </a:extLst>
          </p:cNvPr>
          <p:cNvSpPr txBox="1"/>
          <p:nvPr/>
        </p:nvSpPr>
        <p:spPr>
          <a:xfrm>
            <a:off x="1428071" y="996684"/>
            <a:ext cx="3833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04.12.2024 N 1711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97D846-F82B-413D-B2C1-8B627DC0C2A0}"/>
              </a:ext>
            </a:extLst>
          </p:cNvPr>
          <p:cNvSpPr txBox="1"/>
          <p:nvPr/>
        </p:nvSpPr>
        <p:spPr>
          <a:xfrm>
            <a:off x="6551802" y="1062878"/>
            <a:ext cx="383376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действия документа 01.03.2025 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2FD9CB8-20C8-4467-BFCC-D0750721A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07160"/>
              </p:ext>
            </p:extLst>
          </p:nvPr>
        </p:nvGraphicFramePr>
        <p:xfrm>
          <a:off x="548081" y="1939779"/>
          <a:ext cx="11268407" cy="4370468"/>
        </p:xfrm>
        <a:graphic>
          <a:graphicData uri="http://schemas.openxmlformats.org/drawingml/2006/table">
            <a:tbl>
              <a:tblPr/>
              <a:tblGrid>
                <a:gridCol w="5395645">
                  <a:extLst>
                    <a:ext uri="{9D8B030D-6E8A-4147-A177-3AD203B41FA5}">
                      <a16:colId xmlns:a16="http://schemas.microsoft.com/office/drawing/2014/main" val="2831916249"/>
                    </a:ext>
                  </a:extLst>
                </a:gridCol>
                <a:gridCol w="5872762">
                  <a:extLst>
                    <a:ext uri="{9D8B030D-6E8A-4147-A177-3AD203B41FA5}">
                      <a16:colId xmlns:a16="http://schemas.microsoft.com/office/drawing/2014/main" val="3497206580"/>
                    </a:ext>
                  </a:extLst>
                </a:gridCol>
              </a:tblGrid>
              <a:tr h="34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до 01.03.2025 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после 01.03.2025 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487739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разрешение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запись в реестре </a:t>
                      </a:r>
                      <a:endParaRPr lang="ru-RU" sz="1800" b="1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896625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не требуется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доверенность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требуется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доверенность, или указание её реквизитов 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034678"/>
                  </a:ext>
                </a:extLst>
              </a:tr>
              <a:tr h="691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требуется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заключение о соответствии объекта  проектной документации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не требуется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заключение о соответствии  объекта проектной документации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72264"/>
                  </a:ext>
                </a:extLst>
              </a:tr>
              <a:tr h="608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требуются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документы из ЕГРН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нужно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только указание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кадастровых номеров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442937"/>
                  </a:ext>
                </a:extLst>
              </a:tr>
              <a:tr h="5146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уведомление о принятии -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раб. дней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уведомление о принятии -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раб. дня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1169"/>
                  </a:ext>
                </a:extLst>
              </a:tr>
              <a:tr h="608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выдача временного разрешения -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 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раб. дней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выдача временного разрешения -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раб. дней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085160"/>
                  </a:ext>
                </a:extLst>
              </a:tr>
              <a:tr h="912079">
                <a:tc>
                  <a:txBody>
                    <a:bodyPr/>
                    <a:lstStyle/>
                    <a:p>
                      <a:pPr algn="ctr" fontAlgn="base"/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раб. дня- подтверждение о дате и времени осмотра, или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выбор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 более поздней даты самим заявителем </a:t>
                      </a:r>
                      <a:endParaRPr lang="ru-RU" sz="1800" dirty="0">
                        <a:effectLst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36856"/>
                  </a:ext>
                </a:extLst>
              </a:tr>
            </a:tbl>
          </a:graphicData>
        </a:graphic>
      </p:graphicFrame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F14D8776-4222-4343-95E8-FA1BF8294217}"/>
              </a:ext>
            </a:extLst>
          </p:cNvPr>
          <p:cNvSpPr/>
          <p:nvPr/>
        </p:nvSpPr>
        <p:spPr>
          <a:xfrm>
            <a:off x="5486400" y="1990935"/>
            <a:ext cx="964734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4AF3663-8575-4066-A962-4F8B52AC5697}"/>
              </a:ext>
            </a:extLst>
          </p:cNvPr>
          <p:cNvSpPr/>
          <p:nvPr/>
        </p:nvSpPr>
        <p:spPr>
          <a:xfrm>
            <a:off x="5486400" y="2344221"/>
            <a:ext cx="964734" cy="251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''плюс'' 19">
            <a:extLst>
              <a:ext uri="{FF2B5EF4-FFF2-40B4-BE49-F238E27FC236}">
                <a16:creationId xmlns:a16="http://schemas.microsoft.com/office/drawing/2014/main" id="{B3A9E0D9-B419-489F-8F8D-A7DB21164E11}"/>
              </a:ext>
            </a:extLst>
          </p:cNvPr>
          <p:cNvSpPr/>
          <p:nvPr/>
        </p:nvSpPr>
        <p:spPr>
          <a:xfrm>
            <a:off x="5935897" y="4896759"/>
            <a:ext cx="470613" cy="454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id="{DADAAD66-80BB-4370-85BE-BD65864CEFA6}"/>
              </a:ext>
            </a:extLst>
          </p:cNvPr>
          <p:cNvSpPr/>
          <p:nvPr/>
        </p:nvSpPr>
        <p:spPr>
          <a:xfrm>
            <a:off x="5935900" y="3094054"/>
            <a:ext cx="470613" cy="454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21A21820-CE7C-4DF3-A989-F974E5F38847}"/>
              </a:ext>
            </a:extLst>
          </p:cNvPr>
          <p:cNvSpPr/>
          <p:nvPr/>
        </p:nvSpPr>
        <p:spPr>
          <a:xfrm>
            <a:off x="5931224" y="3738051"/>
            <a:ext cx="470613" cy="454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id="{B691996E-4FDE-4A6A-B7F0-F8D50BC00A52}"/>
              </a:ext>
            </a:extLst>
          </p:cNvPr>
          <p:cNvSpPr/>
          <p:nvPr/>
        </p:nvSpPr>
        <p:spPr>
          <a:xfrm>
            <a:off x="5946977" y="4307929"/>
            <a:ext cx="470613" cy="454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''плюс'' 28">
            <a:extLst>
              <a:ext uri="{FF2B5EF4-FFF2-40B4-BE49-F238E27FC236}">
                <a16:creationId xmlns:a16="http://schemas.microsoft.com/office/drawing/2014/main" id="{EEEB4995-0450-4AE6-AED1-A367EF92B2E6}"/>
              </a:ext>
            </a:extLst>
          </p:cNvPr>
          <p:cNvSpPr/>
          <p:nvPr/>
        </p:nvSpPr>
        <p:spPr>
          <a:xfrm>
            <a:off x="5931225" y="5407612"/>
            <a:ext cx="470613" cy="4545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95385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109728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РОСТЕХНАДЗОР</a:t>
                </a:r>
                <a:endParaRPr lang="ru-RU" kern="0" dirty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889" y="5949283"/>
            <a:ext cx="738698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478405" y="493754"/>
            <a:ext cx="10338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u="sng" kern="0" cap="all" dirty="0" err="1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600" u="sng" kern="0" cap="all" dirty="0">
                <a:solidFill>
                  <a:sysClr val="windowText" lastClr="000000"/>
                </a:solidFill>
                <a:latin typeface="Times New Roman" pitchFamily="18" charset="0"/>
                <a:cs typeface="Times New Roman" panose="02020603050405020304" pitchFamily="18" charset="0"/>
              </a:rPr>
              <a:t> ПОЛУЧЕНИЯ ГОСУДАРСТВЕННЫХ УСЛУГ В  ЭЛЕКТРОННОМ ВИДЕ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258E75-D54F-442D-98F1-B8BB29F39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615" y="1322983"/>
            <a:ext cx="7313187" cy="5167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13EED-1D16-40C9-96AB-D70BC00B91D7}"/>
              </a:ext>
            </a:extLst>
          </p:cNvPr>
          <p:cNvSpPr txBox="1"/>
          <p:nvPr/>
        </p:nvSpPr>
        <p:spPr>
          <a:xfrm>
            <a:off x="8783273" y="18539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026FD4-AB12-4926-93DA-C443BE7E8161}"/>
              </a:ext>
            </a:extLst>
          </p:cNvPr>
          <p:cNvSpPr txBox="1"/>
          <p:nvPr/>
        </p:nvSpPr>
        <p:spPr>
          <a:xfrm>
            <a:off x="7643802" y="1322983"/>
            <a:ext cx="39385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2024 год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4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Доля заявлений по государственным услугами функциям, поданных в управление через ЕПГУ от общего количества, составляет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15 %.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effectLst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 Наилучшие показатели по доле заявлений по государственным услугам, поданных в управление через ЕПГУ от общего количества, по следующим государственным услугам и функциям: </a:t>
            </a:r>
            <a:endParaRPr lang="ru-RU" sz="1400" dirty="0"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Лицензирование деятельности по производству маркшейдерских работ-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100%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1400" dirty="0"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Ведение реестра заключений экспертизы промышленной безопасности -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39%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1400" dirty="0"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Лицензирование деятельности по эксплуатации взрывопожароопасных и химически опасных производственных объектов I, II и III классов опасности-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19 %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sz="1400" dirty="0">
              <a:effectLst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электроэнергетики-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16%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170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 из 5605">
            <a:hlinkClick r:id="rId3"/>
            <a:extLst>
              <a:ext uri="{FF2B5EF4-FFF2-40B4-BE49-F238E27FC236}">
                <a16:creationId xmlns:a16="http://schemas.microsoft.com/office/drawing/2014/main" id="{9BF66104-EFA1-4499-9964-1E12DFB14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9000" contrast="5000"/>
          </a:blip>
          <a:srcRect/>
          <a:stretch>
            <a:fillRect/>
          </a:stretch>
        </p:blipFill>
        <p:spPr bwMode="auto">
          <a:xfrm>
            <a:off x="2452664" y="1428736"/>
            <a:ext cx="7608146" cy="5072098"/>
          </a:xfrm>
          <a:prstGeom prst="rect">
            <a:avLst/>
          </a:prstGeom>
          <a:noFill/>
        </p:spPr>
      </p:pic>
      <p:sp>
        <p:nvSpPr>
          <p:cNvPr id="16387" name="Номер слайда 4">
            <a:extLst>
              <a:ext uri="{FF2B5EF4-FFF2-40B4-BE49-F238E27FC236}">
                <a16:creationId xmlns:a16="http://schemas.microsoft.com/office/drawing/2014/main" id="{66E1B870-D4F7-4238-8997-C82A6247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6255DE-693C-43A8-A990-A0CE3F014115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D2BB75-0EAD-4E15-B4F4-7E3E427F43A2}"/>
              </a:ext>
            </a:extLst>
          </p:cNvPr>
          <p:cNvSpPr/>
          <p:nvPr/>
        </p:nvSpPr>
        <p:spPr>
          <a:xfrm>
            <a:off x="2452690" y="188914"/>
            <a:ext cx="7608887" cy="123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7" name="Line 2">
            <a:extLst>
              <a:ext uri="{FF2B5EF4-FFF2-40B4-BE49-F238E27FC236}">
                <a16:creationId xmlns:a16="http://schemas.microsoft.com/office/drawing/2014/main" id="{FE7A764A-7624-4969-9712-79AF638F75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504" y="1429544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463</Words>
  <Application>Microsoft Office PowerPoint</Application>
  <PresentationFormat>Широкоэкранный</PresentationFormat>
  <Paragraphs>64</Paragraphs>
  <Slides>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В. Крушельницкая</dc:creator>
  <cp:lastModifiedBy>Ксения В. Крушельницкая</cp:lastModifiedBy>
  <cp:revision>16</cp:revision>
  <dcterms:created xsi:type="dcterms:W3CDTF">2024-02-19T07:21:12Z</dcterms:created>
  <dcterms:modified xsi:type="dcterms:W3CDTF">2025-02-19T04:39:29Z</dcterms:modified>
</cp:coreProperties>
</file>